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18"/>
  </p:notesMasterIdLst>
  <p:handoutMasterIdLst>
    <p:handoutMasterId r:id="rId19"/>
  </p:handoutMasterIdLst>
  <p:sldIdLst>
    <p:sldId id="4451" r:id="rId5"/>
    <p:sldId id="351" r:id="rId6"/>
    <p:sldId id="4452" r:id="rId7"/>
    <p:sldId id="4453" r:id="rId8"/>
    <p:sldId id="4450" r:id="rId9"/>
    <p:sldId id="4458" r:id="rId10"/>
    <p:sldId id="4449" r:id="rId11"/>
    <p:sldId id="4454" r:id="rId12"/>
    <p:sldId id="4455" r:id="rId13"/>
    <p:sldId id="352" r:id="rId14"/>
    <p:sldId id="4456" r:id="rId15"/>
    <p:sldId id="4457" r:id="rId16"/>
    <p:sldId id="4444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8"/>
    <a:srgbClr val="9579D3"/>
    <a:srgbClr val="DA7F29"/>
    <a:srgbClr val="E1832A"/>
    <a:srgbClr val="E6862B"/>
    <a:srgbClr val="EC8A2C"/>
    <a:srgbClr val="1990DE"/>
    <a:srgbClr val="F98E2B"/>
    <a:srgbClr val="00B05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7CC8E-2B18-7843-B090-2E857A5B84EC}" v="58" dt="2023-03-17T17:49:17.085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5"/>
          <a:stretch/>
        </p:blipFill>
        <p:spPr>
          <a:xfrm>
            <a:off x="10568462" y="69413"/>
            <a:ext cx="1535484" cy="67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B1B16EF-1DEA-DA46-A010-A2F833CAD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2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4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Two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F1162574-FF3D-5846-8BE2-00B45F71AC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3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3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479829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872585"/>
            <a:ext cx="11273027" cy="340114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lain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D1A30E-CBA3-45DE-BB3E-7AE44D403E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4616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D1A30E-CBA3-45DE-BB3E-7AE44D40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7BB8C25-85DA-45C6-8597-77EC35B2ABA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Blocks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725" y="5071705"/>
            <a:ext cx="3666188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rgbClr val="CAC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C0BB4-62BF-FA49-BDDE-405F4A32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19E95-EE2B-7844-BE20-3306CB2D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 descr="Thank You"/>
          <p:cNvSpPr txBox="1"/>
          <p:nvPr userDrawn="1"/>
        </p:nvSpPr>
        <p:spPr>
          <a:xfrm>
            <a:off x="2853723" y="2260705"/>
            <a:ext cx="64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>
                <a:solidFill>
                  <a:schemeClr val="accent1"/>
                </a:solidFill>
              </a:rPr>
              <a:t>THANK Y</a:t>
            </a:r>
            <a:r>
              <a:rPr lang="en-US" sz="3600" b="1" spc="600">
                <a:solidFill>
                  <a:schemeClr val="accent2"/>
                </a:solidFill>
              </a:rPr>
              <a:t>O</a:t>
            </a:r>
            <a:r>
              <a:rPr lang="en-US" sz="3600" b="1" spc="60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40574" y="3813745"/>
            <a:ext cx="28829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3" name="Group 52" descr="Purple">
            <a:extLst>
              <a:ext uri="{FF2B5EF4-FFF2-40B4-BE49-F238E27FC236}">
                <a16:creationId xmlns:a16="http://schemas.microsoft.com/office/drawing/2014/main" id="{186F99B4-28F8-A547-8525-67838B276A62}"/>
              </a:ext>
            </a:extLst>
          </p:cNvPr>
          <p:cNvGrpSpPr/>
          <p:nvPr userDrawn="1"/>
        </p:nvGrpSpPr>
        <p:grpSpPr>
          <a:xfrm>
            <a:off x="1572981" y="1562638"/>
            <a:ext cx="1575487" cy="1506738"/>
            <a:chOff x="244513" y="1467748"/>
            <a:chExt cx="1575487" cy="15067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4B0966-4486-D342-AC4B-E47B89537E79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C815FD-50B0-E54B-AA1C-3AC36EAB8452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B953B76-50F7-2142-99A1-9E7DB98617DF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R:  </a:t>
              </a:r>
              <a:r>
                <a:rPr lang="en-US" sz="2000">
                  <a:solidFill>
                    <a:schemeClr val="accent1"/>
                  </a:solidFill>
                </a:rPr>
                <a:t>48</a:t>
              </a:r>
              <a:endParaRPr lang="en-US" sz="2000" b="1">
                <a:solidFill>
                  <a:schemeClr val="accent1"/>
                </a:solidFill>
              </a:endParaRPr>
            </a:p>
            <a:p>
              <a:r>
                <a:rPr lang="en-US" sz="2000" b="1">
                  <a:solidFill>
                    <a:schemeClr val="accent1"/>
                  </a:solidFill>
                </a:rPr>
                <a:t>G: </a:t>
              </a:r>
              <a:r>
                <a:rPr lang="en-US" sz="2000">
                  <a:solidFill>
                    <a:schemeClr val="accent1"/>
                  </a:solidFill>
                </a:rPr>
                <a:t> 0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B:  </a:t>
              </a:r>
              <a:r>
                <a:rPr lang="en-US" sz="2000">
                  <a:solidFill>
                    <a:schemeClr val="accent1"/>
                  </a:solidFill>
                </a:rPr>
                <a:t>111</a:t>
              </a:r>
              <a:endParaRPr lang="en-GB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7" name="Group 106" descr="Lavendar">
            <a:extLst>
              <a:ext uri="{FF2B5EF4-FFF2-40B4-BE49-F238E27FC236}">
                <a16:creationId xmlns:a16="http://schemas.microsoft.com/office/drawing/2014/main" id="{B5292107-26DD-8044-A817-72176860C5E6}"/>
              </a:ext>
            </a:extLst>
          </p:cNvPr>
          <p:cNvGrpSpPr/>
          <p:nvPr userDrawn="1"/>
        </p:nvGrpSpPr>
        <p:grpSpPr>
          <a:xfrm>
            <a:off x="3222996" y="1574087"/>
            <a:ext cx="1575487" cy="1506738"/>
            <a:chOff x="2187613" y="1467748"/>
            <a:chExt cx="1575487" cy="150673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EE21A3-D3E9-CB4B-9EA8-6F5A40B2379F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A79B47-1AE1-9148-A011-01A7E6D7884F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rgbClr val="957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D88940D-0026-E04C-B1F6-ECF8D717DA28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2"/>
                  </a:solidFill>
                </a:rPr>
                <a:t>R: </a:t>
              </a:r>
              <a:r>
                <a:rPr lang="en-US" sz="2000">
                  <a:solidFill>
                    <a:schemeClr val="accent2"/>
                  </a:solidFill>
                </a:rPr>
                <a:t>149</a:t>
              </a:r>
              <a:endParaRPr lang="en-US" sz="2000" b="1">
                <a:solidFill>
                  <a:schemeClr val="accent2"/>
                </a:solidFill>
              </a:endParaRPr>
            </a:p>
            <a:p>
              <a:r>
                <a:rPr lang="en-US" sz="2000" b="1">
                  <a:solidFill>
                    <a:schemeClr val="accent2"/>
                  </a:solidFill>
                </a:rPr>
                <a:t>G: </a:t>
              </a:r>
              <a:r>
                <a:rPr lang="en-US" sz="200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>
                  <a:solidFill>
                    <a:schemeClr val="accent2"/>
                  </a:solidFill>
                </a:rPr>
                <a:t>B: </a:t>
              </a:r>
              <a:r>
                <a:rPr lang="en-US" sz="2000">
                  <a:solidFill>
                    <a:schemeClr val="accent2"/>
                  </a:solidFill>
                </a:rPr>
                <a:t>211</a:t>
              </a:r>
              <a:endParaRPr lang="en-GB" sz="2000">
                <a:solidFill>
                  <a:schemeClr val="accent2"/>
                </a:solidFill>
              </a:endParaRPr>
            </a:p>
          </p:txBody>
        </p:sp>
      </p:grpSp>
      <p:grpSp>
        <p:nvGrpSpPr>
          <p:cNvPr id="111" name="Group 110" descr="Magenta">
            <a:extLst>
              <a:ext uri="{FF2B5EF4-FFF2-40B4-BE49-F238E27FC236}">
                <a16:creationId xmlns:a16="http://schemas.microsoft.com/office/drawing/2014/main" id="{2083D662-FB9D-DA4F-B03B-3C03AAAB0C87}"/>
              </a:ext>
            </a:extLst>
          </p:cNvPr>
          <p:cNvGrpSpPr/>
          <p:nvPr userDrawn="1"/>
        </p:nvGrpSpPr>
        <p:grpSpPr>
          <a:xfrm>
            <a:off x="4885845" y="1562638"/>
            <a:ext cx="1580992" cy="1506738"/>
            <a:chOff x="4130713" y="1467748"/>
            <a:chExt cx="1580992" cy="150673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31BAE8C-0899-4340-BB4D-A245201C4AED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1A0C307-D642-0B44-8887-11B2351077ED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918220-20CD-2F46-B795-343E0D2342F1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3"/>
                  </a:solidFill>
                </a:rPr>
                <a:t>R: </a:t>
              </a:r>
              <a:r>
                <a:rPr lang="en-US" sz="2000">
                  <a:solidFill>
                    <a:schemeClr val="accent3"/>
                  </a:solidFill>
                </a:rPr>
                <a:t>236</a:t>
              </a:r>
              <a:endParaRPr lang="en-US" sz="2000" b="1">
                <a:solidFill>
                  <a:schemeClr val="accent3"/>
                </a:solidFill>
              </a:endParaRPr>
            </a:p>
            <a:p>
              <a:r>
                <a:rPr lang="en-US" sz="2000" b="1">
                  <a:solidFill>
                    <a:schemeClr val="accent3"/>
                  </a:solidFill>
                </a:rPr>
                <a:t>G: </a:t>
              </a:r>
              <a:r>
                <a:rPr lang="en-US" sz="200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>
                  <a:solidFill>
                    <a:schemeClr val="accent3"/>
                  </a:solidFill>
                </a:rPr>
                <a:t>B: </a:t>
              </a:r>
              <a:r>
                <a:rPr lang="en-US" sz="2000">
                  <a:solidFill>
                    <a:schemeClr val="accent3"/>
                  </a:solidFill>
                </a:rPr>
                <a:t>140</a:t>
              </a:r>
              <a:endParaRPr lang="en-GB" sz="20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5" name="Group 114" descr="Blue">
            <a:extLst>
              <a:ext uri="{FF2B5EF4-FFF2-40B4-BE49-F238E27FC236}">
                <a16:creationId xmlns:a16="http://schemas.microsoft.com/office/drawing/2014/main" id="{65487E8E-8FFC-F64B-A968-819D82175384}"/>
              </a:ext>
            </a:extLst>
          </p:cNvPr>
          <p:cNvGrpSpPr/>
          <p:nvPr userDrawn="1"/>
        </p:nvGrpSpPr>
        <p:grpSpPr>
          <a:xfrm>
            <a:off x="6588656" y="1569541"/>
            <a:ext cx="1575487" cy="1506738"/>
            <a:chOff x="6073813" y="1467748"/>
            <a:chExt cx="1575487" cy="150673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9B93EA4-4E30-A540-A896-336C0F2F146D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4850F7-653D-8B48-9106-DA6133B38560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8AA5C8-7622-EE4F-8B95-F3DF59B7A94D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4"/>
                  </a:solidFill>
                </a:rPr>
                <a:t>R: </a:t>
              </a:r>
              <a:r>
                <a:rPr lang="en-US" sz="2000">
                  <a:solidFill>
                    <a:schemeClr val="accent4"/>
                  </a:solidFill>
                </a:rPr>
                <a:t>32</a:t>
              </a:r>
              <a:endParaRPr lang="en-US" sz="2000" b="1">
                <a:solidFill>
                  <a:schemeClr val="accent4"/>
                </a:solidFill>
              </a:endParaRPr>
            </a:p>
            <a:p>
              <a:r>
                <a:rPr lang="en-US" sz="2000" b="1">
                  <a:solidFill>
                    <a:schemeClr val="accent4"/>
                  </a:solidFill>
                </a:rPr>
                <a:t>G: </a:t>
              </a:r>
              <a:r>
                <a:rPr lang="en-US" sz="2000">
                  <a:solidFill>
                    <a:schemeClr val="accent4"/>
                  </a:solidFill>
                </a:rPr>
                <a:t>159</a:t>
              </a:r>
            </a:p>
            <a:p>
              <a:r>
                <a:rPr lang="en-US" sz="2000" b="1">
                  <a:solidFill>
                    <a:schemeClr val="accent4"/>
                  </a:solidFill>
                </a:rPr>
                <a:t>B: </a:t>
              </a:r>
              <a:r>
                <a:rPr lang="en-US" sz="2000">
                  <a:solidFill>
                    <a:schemeClr val="accent4"/>
                  </a:solidFill>
                </a:rPr>
                <a:t>237</a:t>
              </a:r>
              <a:endParaRPr lang="en-GB" sz="2000">
                <a:solidFill>
                  <a:schemeClr val="accent4"/>
                </a:solidFill>
              </a:endParaRPr>
            </a:p>
          </p:txBody>
        </p:sp>
      </p:grpSp>
      <p:grpSp>
        <p:nvGrpSpPr>
          <p:cNvPr id="119" name="Group 118" descr="Orange 1">
            <a:extLst>
              <a:ext uri="{FF2B5EF4-FFF2-40B4-BE49-F238E27FC236}">
                <a16:creationId xmlns:a16="http://schemas.microsoft.com/office/drawing/2014/main" id="{F292B10A-DA76-0B4C-BABA-0DA150250D3D}"/>
              </a:ext>
            </a:extLst>
          </p:cNvPr>
          <p:cNvGrpSpPr/>
          <p:nvPr userDrawn="1"/>
        </p:nvGrpSpPr>
        <p:grpSpPr>
          <a:xfrm>
            <a:off x="1572981" y="3505738"/>
            <a:ext cx="1575487" cy="1506738"/>
            <a:chOff x="244513" y="3410848"/>
            <a:chExt cx="1575487" cy="150673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A14056F-E273-4440-8AEB-E2B1599C41CF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678156A-FB2A-A14D-976E-68E947C3AC7A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BCBC214-8F9A-BB47-9D35-0276FDF70FB4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5"/>
                  </a:solidFill>
                </a:rPr>
                <a:t>R: </a:t>
              </a:r>
              <a:r>
                <a:rPr lang="en-US" sz="2000">
                  <a:solidFill>
                    <a:schemeClr val="accent5"/>
                  </a:solidFill>
                </a:rPr>
                <a:t>249</a:t>
              </a:r>
              <a:endParaRPr lang="en-US" sz="2000" b="1">
                <a:solidFill>
                  <a:schemeClr val="accent5"/>
                </a:solidFill>
              </a:endParaRPr>
            </a:p>
            <a:p>
              <a:r>
                <a:rPr lang="en-US" sz="2000" b="1">
                  <a:solidFill>
                    <a:schemeClr val="accent5"/>
                  </a:solidFill>
                </a:rPr>
                <a:t>G: </a:t>
              </a:r>
              <a:r>
                <a:rPr lang="en-US" sz="2000">
                  <a:solidFill>
                    <a:schemeClr val="accent5"/>
                  </a:solidFill>
                </a:rPr>
                <a:t>142</a:t>
              </a:r>
            </a:p>
            <a:p>
              <a:r>
                <a:rPr lang="en-US" sz="2000" b="1">
                  <a:solidFill>
                    <a:schemeClr val="accent5"/>
                  </a:solidFill>
                </a:rPr>
                <a:t>B: </a:t>
              </a:r>
              <a:r>
                <a:rPr lang="en-US" sz="2000">
                  <a:solidFill>
                    <a:schemeClr val="accent5"/>
                  </a:solidFill>
                </a:rPr>
                <a:t>43</a:t>
              </a:r>
              <a:endParaRPr lang="en-GB" sz="2000">
                <a:solidFill>
                  <a:schemeClr val="accent5"/>
                </a:solidFill>
              </a:endParaRPr>
            </a:p>
          </p:txBody>
        </p:sp>
      </p:grpSp>
      <p:grpSp>
        <p:nvGrpSpPr>
          <p:cNvPr id="123" name="Group 122" descr="Teal">
            <a:extLst>
              <a:ext uri="{FF2B5EF4-FFF2-40B4-BE49-F238E27FC236}">
                <a16:creationId xmlns:a16="http://schemas.microsoft.com/office/drawing/2014/main" id="{CE316CF1-2524-DF42-A56E-090DF8BBE5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3233867" y="3505738"/>
            <a:ext cx="1575487" cy="1506738"/>
            <a:chOff x="2187613" y="3410848"/>
            <a:chExt cx="1575487" cy="150673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193C03A-40FE-B246-A9BB-B8050C178BBD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2891D55-44A9-004E-A123-21BBFC39434E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64BF679-D72A-E44A-BC8A-FE435872D661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</a:rPr>
                <a:t>R: </a:t>
              </a:r>
              <a:r>
                <a:rPr lang="en-US" sz="2000">
                  <a:solidFill>
                    <a:schemeClr val="accent6"/>
                  </a:solidFill>
                </a:rPr>
                <a:t>0</a:t>
              </a:r>
              <a:endParaRPr lang="en-US" sz="2000" b="1">
                <a:solidFill>
                  <a:schemeClr val="accent6"/>
                </a:solidFill>
              </a:endParaRPr>
            </a:p>
            <a:p>
              <a:r>
                <a:rPr lang="en-US" sz="2000" b="1">
                  <a:solidFill>
                    <a:schemeClr val="accent6"/>
                  </a:solidFill>
                </a:rPr>
                <a:t>G: </a:t>
              </a:r>
              <a:r>
                <a:rPr lang="en-US" sz="2000">
                  <a:solidFill>
                    <a:schemeClr val="accent6"/>
                  </a:solidFill>
                </a:rPr>
                <a:t>188</a:t>
              </a:r>
            </a:p>
            <a:p>
              <a:r>
                <a:rPr lang="en-US" sz="2000" b="1">
                  <a:solidFill>
                    <a:schemeClr val="accent6"/>
                  </a:solidFill>
                </a:rPr>
                <a:t>B: </a:t>
              </a:r>
              <a:r>
                <a:rPr lang="en-US" sz="2000">
                  <a:solidFill>
                    <a:schemeClr val="accent6"/>
                  </a:solidFill>
                </a:rPr>
                <a:t>181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127" name="Group 126" descr="Lime Green">
            <a:extLst>
              <a:ext uri="{FF2B5EF4-FFF2-40B4-BE49-F238E27FC236}">
                <a16:creationId xmlns:a16="http://schemas.microsoft.com/office/drawing/2014/main" id="{F1FF8A74-F615-814D-ACED-A56688E41CCC}"/>
              </a:ext>
            </a:extLst>
          </p:cNvPr>
          <p:cNvGrpSpPr/>
          <p:nvPr userDrawn="1"/>
        </p:nvGrpSpPr>
        <p:grpSpPr>
          <a:xfrm>
            <a:off x="4889027" y="3511500"/>
            <a:ext cx="1576056" cy="1506738"/>
            <a:chOff x="4130713" y="3410848"/>
            <a:chExt cx="1576056" cy="1506738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FF5CC-C68B-C845-9F02-9BD6B9D86136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B4A4A3-1BA4-AC44-AE58-F43EBACE6961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E859D82-EACD-7D4C-B00F-5B449327C190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R: </a:t>
              </a:r>
              <a:r>
                <a:rPr lang="en-US" sz="2000">
                  <a:solidFill>
                    <a:schemeClr val="bg2"/>
                  </a:solidFill>
                </a:rPr>
                <a:t>163</a:t>
              </a:r>
              <a:endParaRPr lang="en-US" sz="2000" b="1">
                <a:solidFill>
                  <a:schemeClr val="bg2"/>
                </a:solidFill>
              </a:endParaRPr>
            </a:p>
            <a:p>
              <a:r>
                <a:rPr lang="en-US" sz="2000" b="1">
                  <a:solidFill>
                    <a:schemeClr val="bg2"/>
                  </a:solidFill>
                </a:rPr>
                <a:t>G: </a:t>
              </a:r>
              <a:r>
                <a:rPr lang="en-US" sz="200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>
                  <a:solidFill>
                    <a:schemeClr val="bg2"/>
                  </a:solidFill>
                </a:rPr>
                <a:t>B:</a:t>
              </a:r>
              <a:r>
                <a:rPr lang="en-US" sz="2000">
                  <a:solidFill>
                    <a:schemeClr val="bg2"/>
                  </a:solidFill>
                </a:rPr>
                <a:t> 95</a:t>
              </a:r>
              <a:endParaRPr lang="en-GB" sz="2000">
                <a:solidFill>
                  <a:schemeClr val="bg2"/>
                </a:solidFill>
              </a:endParaRPr>
            </a:p>
          </p:txBody>
        </p:sp>
      </p:grpSp>
      <p:grpSp>
        <p:nvGrpSpPr>
          <p:cNvPr id="131" name="Group 130" descr="Orange 2">
            <a:extLst>
              <a:ext uri="{FF2B5EF4-FFF2-40B4-BE49-F238E27FC236}">
                <a16:creationId xmlns:a16="http://schemas.microsoft.com/office/drawing/2014/main" id="{351800EE-4F91-DE4B-A1AE-8280C7751D23}"/>
              </a:ext>
            </a:extLst>
          </p:cNvPr>
          <p:cNvGrpSpPr/>
          <p:nvPr userDrawn="1"/>
        </p:nvGrpSpPr>
        <p:grpSpPr>
          <a:xfrm>
            <a:off x="6588656" y="3511500"/>
            <a:ext cx="1575487" cy="1506738"/>
            <a:chOff x="6073813" y="3410848"/>
            <a:chExt cx="1575487" cy="1506738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DD14A48-A901-D945-8F22-4DE7F102F5BA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5FB2419-D5F2-CE47-8EF4-08C212D9AD17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FA7D566-2914-2E46-8F09-43AE70D5B0A0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2"/>
                  </a:solidFill>
                </a:rPr>
                <a:t>R: </a:t>
              </a:r>
              <a:r>
                <a:rPr lang="en-US" sz="2000">
                  <a:solidFill>
                    <a:schemeClr val="tx2"/>
                  </a:solidFill>
                </a:rPr>
                <a:t>255</a:t>
              </a:r>
              <a:endParaRPr lang="en-US" sz="2000" b="1">
                <a:solidFill>
                  <a:schemeClr val="tx2"/>
                </a:solidFill>
              </a:endParaRPr>
            </a:p>
            <a:p>
              <a:r>
                <a:rPr lang="en-US" sz="2000" b="1">
                  <a:solidFill>
                    <a:schemeClr val="tx2"/>
                  </a:solidFill>
                </a:rPr>
                <a:t>G: </a:t>
              </a:r>
              <a:r>
                <a:rPr lang="en-US" sz="2000">
                  <a:solidFill>
                    <a:schemeClr val="tx2"/>
                  </a:solidFill>
                </a:rPr>
                <a:t>140</a:t>
              </a:r>
            </a:p>
            <a:p>
              <a:r>
                <a:rPr lang="en-US" sz="2000" b="1">
                  <a:solidFill>
                    <a:schemeClr val="tx2"/>
                  </a:solidFill>
                </a:rPr>
                <a:t>B: </a:t>
              </a:r>
              <a:r>
                <a:rPr lang="en-US" sz="2000">
                  <a:solidFill>
                    <a:schemeClr val="tx2"/>
                  </a:solidFill>
                </a:rPr>
                <a:t>0</a:t>
              </a:r>
              <a:endParaRPr lang="en-GB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135" name="Group 134" descr="Green">
            <a:extLst>
              <a:ext uri="{FF2B5EF4-FFF2-40B4-BE49-F238E27FC236}">
                <a16:creationId xmlns:a16="http://schemas.microsoft.com/office/drawing/2014/main" id="{BD5A37B2-5E59-544C-9123-906CB3958B27}"/>
              </a:ext>
            </a:extLst>
          </p:cNvPr>
          <p:cNvGrpSpPr/>
          <p:nvPr userDrawn="1"/>
        </p:nvGrpSpPr>
        <p:grpSpPr>
          <a:xfrm>
            <a:off x="8577940" y="1562638"/>
            <a:ext cx="1575487" cy="1506738"/>
            <a:chOff x="8453785" y="1467748"/>
            <a:chExt cx="1575487" cy="150673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967114-AF22-A247-802E-935A6151D0E6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A0EE076-2DAB-1C4A-9BE2-738653C936F5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06CEE8C-851F-0448-9E89-6B96B4375CDB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00B050"/>
                  </a:solidFill>
                </a:rPr>
                <a:t>R: </a:t>
              </a:r>
              <a:r>
                <a:rPr lang="en-US" sz="2000">
                  <a:solidFill>
                    <a:srgbClr val="00B050"/>
                  </a:solidFill>
                </a:rPr>
                <a:t> 0</a:t>
              </a:r>
              <a:endParaRPr lang="en-US" sz="2000" b="1">
                <a:solidFill>
                  <a:srgbClr val="00B050"/>
                </a:solidFill>
              </a:endParaRPr>
            </a:p>
            <a:p>
              <a:r>
                <a:rPr lang="en-US" sz="2000" b="1">
                  <a:solidFill>
                    <a:srgbClr val="00B050"/>
                  </a:solidFill>
                </a:rPr>
                <a:t>G:  </a:t>
              </a:r>
              <a:r>
                <a:rPr lang="en-US" sz="200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>
                  <a:solidFill>
                    <a:srgbClr val="00B050"/>
                  </a:solidFill>
                </a:rPr>
                <a:t>B: </a:t>
              </a:r>
              <a:r>
                <a:rPr lang="en-US" sz="2000">
                  <a:solidFill>
                    <a:srgbClr val="00B050"/>
                  </a:solidFill>
                </a:rPr>
                <a:t> 80</a:t>
              </a:r>
              <a:endParaRPr lang="en-GB" sz="2000">
                <a:solidFill>
                  <a:srgbClr val="00B050"/>
                </a:solidFill>
              </a:endParaRPr>
            </a:p>
          </p:txBody>
        </p:sp>
      </p:grpSp>
      <p:grpSp>
        <p:nvGrpSpPr>
          <p:cNvPr id="139" name="Group 138" descr="Red">
            <a:extLst>
              <a:ext uri="{FF2B5EF4-FFF2-40B4-BE49-F238E27FC236}">
                <a16:creationId xmlns:a16="http://schemas.microsoft.com/office/drawing/2014/main" id="{7F216DB9-4D22-B94A-919F-C98D9B6A0CB0}"/>
              </a:ext>
            </a:extLst>
          </p:cNvPr>
          <p:cNvGrpSpPr/>
          <p:nvPr userDrawn="1"/>
        </p:nvGrpSpPr>
        <p:grpSpPr>
          <a:xfrm>
            <a:off x="8578725" y="3505738"/>
            <a:ext cx="1575487" cy="1506738"/>
            <a:chOff x="8453785" y="3410848"/>
            <a:chExt cx="1575487" cy="150673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8255592-A229-BF42-8B04-C4803FA7897B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7DE5AA-291D-0340-BEE9-D6B6D4FEE66C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4AC9AB1-32EB-B04C-8C29-E268ACB7AE02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R:  </a:t>
              </a:r>
              <a:r>
                <a:rPr lang="en-US" sz="2000">
                  <a:solidFill>
                    <a:srgbClr val="C00000"/>
                  </a:solidFill>
                </a:rPr>
                <a:t>192</a:t>
              </a:r>
              <a:endParaRPr lang="en-US" sz="2000" b="1">
                <a:solidFill>
                  <a:srgbClr val="C00000"/>
                </a:solidFill>
              </a:endParaRPr>
            </a:p>
            <a:p>
              <a:r>
                <a:rPr lang="en-US" sz="2000" b="1">
                  <a:solidFill>
                    <a:srgbClr val="C00000"/>
                  </a:solidFill>
                </a:rPr>
                <a:t>G: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>
                  <a:solidFill>
                    <a:srgbClr val="C00000"/>
                  </a:solidFill>
                </a:rPr>
                <a:t>B: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  <a:endParaRPr lang="en-GB" sz="2000">
                <a:solidFill>
                  <a:srgbClr val="C00000"/>
                </a:solidFill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F180D4-9DA2-4447-A227-089D83B15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97603AE-52CA-5C43-B769-0D2083CF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4AAC929-1D3C-C24E-8903-2B4290280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76D18E-B1C4-AC43-84AD-27BDACA1A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9B85CD-DCE0-B641-ADB1-31ABB01C1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63B7F6-0191-E541-8CAE-2ABA89239F3F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395EFF-C10C-3845-932E-9A7BB1811F82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1BF3B0-3FBE-134E-A875-9FEDF5E61852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AF3F6A1-22E9-6E45-B670-98D1F2F6E1E7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76561BC-F579-3941-864A-37661637EECD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6DC59C-D1E9-3C49-A05D-13BF7B0EB2D0}"/>
              </a:ext>
            </a:extLst>
          </p:cNvPr>
          <p:cNvSpPr txBox="1"/>
          <p:nvPr userDrawn="1"/>
        </p:nvSpPr>
        <p:spPr>
          <a:xfrm>
            <a:off x="1936466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1"/>
                </a:solidFill>
              </a:rPr>
              <a:t>HEX# 30006F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47D8D57-D2E5-BB48-8095-1BBDF6F756E9}"/>
              </a:ext>
            </a:extLst>
          </p:cNvPr>
          <p:cNvSpPr txBox="1"/>
          <p:nvPr userDrawn="1"/>
        </p:nvSpPr>
        <p:spPr>
          <a:xfrm>
            <a:off x="359514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2"/>
                </a:solidFill>
              </a:rPr>
              <a:t>HEX# 9579D3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FACF9E-0F2C-C045-839D-CD22CFF1D5CC}"/>
              </a:ext>
            </a:extLst>
          </p:cNvPr>
          <p:cNvSpPr txBox="1"/>
          <p:nvPr userDrawn="1"/>
        </p:nvSpPr>
        <p:spPr>
          <a:xfrm>
            <a:off x="525382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3"/>
                </a:solidFill>
              </a:rPr>
              <a:t>HEX# EC008C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D468D3-D19E-6340-8B20-9A54E31B5FC1}"/>
              </a:ext>
            </a:extLst>
          </p:cNvPr>
          <p:cNvSpPr txBox="1"/>
          <p:nvPr userDrawn="1"/>
        </p:nvSpPr>
        <p:spPr>
          <a:xfrm>
            <a:off x="695503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4"/>
                </a:solidFill>
              </a:rPr>
              <a:t>HEX# 209FED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6F68BC6-D90B-6F42-B7EC-3498F07ABE99}"/>
              </a:ext>
            </a:extLst>
          </p:cNvPr>
          <p:cNvSpPr txBox="1"/>
          <p:nvPr userDrawn="1"/>
        </p:nvSpPr>
        <p:spPr>
          <a:xfrm>
            <a:off x="895395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HEX# 00B050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8428FF3-8EE5-E04B-8B60-6F9319EC535F}"/>
              </a:ext>
            </a:extLst>
          </p:cNvPr>
          <p:cNvSpPr txBox="1"/>
          <p:nvPr userDrawn="1"/>
        </p:nvSpPr>
        <p:spPr>
          <a:xfrm>
            <a:off x="1936466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F98E2B"/>
                </a:solidFill>
              </a:rPr>
              <a:t>HEX# F98E2B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17254E-51C7-0341-BB74-DE12AACB0015}"/>
              </a:ext>
            </a:extLst>
          </p:cNvPr>
          <p:cNvSpPr txBox="1"/>
          <p:nvPr userDrawn="1"/>
        </p:nvSpPr>
        <p:spPr>
          <a:xfrm>
            <a:off x="359514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6"/>
                </a:solidFill>
              </a:rPr>
              <a:t>HEX# 00BCB5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D0A5BC-6F0C-744A-91A9-05243CB9D83D}"/>
              </a:ext>
            </a:extLst>
          </p:cNvPr>
          <p:cNvSpPr txBox="1"/>
          <p:nvPr userDrawn="1"/>
        </p:nvSpPr>
        <p:spPr>
          <a:xfrm>
            <a:off x="525382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bg2"/>
                </a:solidFill>
              </a:rPr>
              <a:t>HEX# A3D55F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965AB05-4EAA-044D-A450-60F0758F6AC6}"/>
              </a:ext>
            </a:extLst>
          </p:cNvPr>
          <p:cNvSpPr txBox="1"/>
          <p:nvPr userDrawn="1"/>
        </p:nvSpPr>
        <p:spPr>
          <a:xfrm>
            <a:off x="695503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5"/>
                </a:solidFill>
              </a:rPr>
              <a:t>HEX# FF8C00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1C4863-9D50-7446-A539-9244A0F26D6D}"/>
              </a:ext>
            </a:extLst>
          </p:cNvPr>
          <p:cNvSpPr txBox="1"/>
          <p:nvPr userDrawn="1"/>
        </p:nvSpPr>
        <p:spPr>
          <a:xfrm>
            <a:off x="895395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C00000"/>
                </a:solidFill>
              </a:rPr>
              <a:t>HEX# C00000</a:t>
            </a:r>
          </a:p>
        </p:txBody>
      </p: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-9427" y="0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57A7EDDE-A682-F643-A0B1-3B46220F1CE2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1" name="Circle: Hollow 98">
            <a:extLst>
              <a:ext uri="{FF2B5EF4-FFF2-40B4-BE49-F238E27FC236}">
                <a16:creationId xmlns:a16="http://schemas.microsoft.com/office/drawing/2014/main" id="{7BE70FEE-5235-F640-A965-624BC02A2BA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2" name="Circle: Hollow 429">
            <a:extLst>
              <a:ext uri="{FF2B5EF4-FFF2-40B4-BE49-F238E27FC236}">
                <a16:creationId xmlns:a16="http://schemas.microsoft.com/office/drawing/2014/main" id="{52A0CA19-25EF-1D41-9EA2-4A5D2578D6BA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3" name="Freeform: Shape 428">
            <a:extLst>
              <a:ext uri="{FF2B5EF4-FFF2-40B4-BE49-F238E27FC236}">
                <a16:creationId xmlns:a16="http://schemas.microsoft.com/office/drawing/2014/main" id="{4938A615-45CE-FB46-878A-24617021150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4" name="Picture 23" descr="A person holding a paper&#10;&#10;Description automatically generated with low confidence">
            <a:extLst>
              <a:ext uri="{FF2B5EF4-FFF2-40B4-BE49-F238E27FC236}">
                <a16:creationId xmlns:a16="http://schemas.microsoft.com/office/drawing/2014/main" id="{A6F977AD-54EB-5247-B8E1-C6C4D9D33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9" y="6603"/>
            <a:ext cx="5719572" cy="6858000"/>
          </a:xfrm>
          <a:prstGeom prst="rect">
            <a:avLst/>
          </a:prstGeom>
        </p:spPr>
      </p:pic>
      <p:sp>
        <p:nvSpPr>
          <p:cNvPr id="2" name="Title 1" descr="Title Block for Photographic Cover Slide #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 descr="Date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9151" y="1857502"/>
            <a:ext cx="4076394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E2AA6-0B1C-D74C-ABE4-7BB8ACD3A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4" name="Circle: Hollow 429">
            <a:extLst>
              <a:ext uri="{FF2B5EF4-FFF2-40B4-BE49-F238E27FC236}">
                <a16:creationId xmlns:a16="http://schemas.microsoft.com/office/drawing/2014/main" id="{2B32D845-9C4E-CC4E-B0B1-1E9DF91787CB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6BBCD-D34F-B141-AC8E-2B234A2B2150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31">
            <a:extLst>
              <a:ext uri="{FF2B5EF4-FFF2-40B4-BE49-F238E27FC236}">
                <a16:creationId xmlns:a16="http://schemas.microsoft.com/office/drawing/2014/main" id="{9DA91485-4130-CB40-AB98-FBF6CCD4A576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98">
            <a:extLst>
              <a:ext uri="{FF2B5EF4-FFF2-40B4-BE49-F238E27FC236}">
                <a16:creationId xmlns:a16="http://schemas.microsoft.com/office/drawing/2014/main" id="{3FCD6FCC-CA54-FA44-B790-8FF2B3E1E4AD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8" name="Freeform: Shape 428">
            <a:extLst>
              <a:ext uri="{FF2B5EF4-FFF2-40B4-BE49-F238E27FC236}">
                <a16:creationId xmlns:a16="http://schemas.microsoft.com/office/drawing/2014/main" id="{8C2EE946-C8F9-CF41-A9CE-55AFEF03ED49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Circle: Hollow 429">
            <a:extLst>
              <a:ext uri="{FF2B5EF4-FFF2-40B4-BE49-F238E27FC236}">
                <a16:creationId xmlns:a16="http://schemas.microsoft.com/office/drawing/2014/main" id="{6153E67C-020B-BC4A-802D-9B292893953C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0" name="Picture 2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57DE0CF-5DA4-0D46-932E-60F9F862A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59" y="-62564"/>
            <a:ext cx="8431731" cy="8431731"/>
          </a:xfrm>
          <a:prstGeom prst="rect">
            <a:avLst/>
          </a:prstGeom>
        </p:spPr>
      </p:pic>
      <p:sp>
        <p:nvSpPr>
          <p:cNvPr id="15" name="Subtitle 2" descr="Date">
            <a:extLst>
              <a:ext uri="{FF2B5EF4-FFF2-40B4-BE49-F238E27FC236}">
                <a16:creationId xmlns:a16="http://schemas.microsoft.com/office/drawing/2014/main" id="{886991B3-DBBA-DA4E-9D36-606AB4C2F7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8397" y="1857502"/>
            <a:ext cx="3947148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2" name="Title 1" descr="Title Block for Photographic Cover Slide #2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631" y="519201"/>
            <a:ext cx="5876914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2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DAC45-3DA4-244D-9B30-9452E2A90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8" name="Circle: Hollow 429">
            <a:extLst>
              <a:ext uri="{FF2B5EF4-FFF2-40B4-BE49-F238E27FC236}">
                <a16:creationId xmlns:a16="http://schemas.microsoft.com/office/drawing/2014/main" id="{BA934172-AFF0-2E4A-BD99-34CA1D7CA719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61B9B1B-CB87-A046-B1E8-15C5842D255F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431">
            <a:extLst>
              <a:ext uri="{FF2B5EF4-FFF2-40B4-BE49-F238E27FC236}">
                <a16:creationId xmlns:a16="http://schemas.microsoft.com/office/drawing/2014/main" id="{2886C697-6B1E-2B4A-A98C-07B92E6773FB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2" name="Circle: Hollow 98">
            <a:extLst>
              <a:ext uri="{FF2B5EF4-FFF2-40B4-BE49-F238E27FC236}">
                <a16:creationId xmlns:a16="http://schemas.microsoft.com/office/drawing/2014/main" id="{22B3F5AB-CDF8-584D-8089-BC4990A523C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3" name="Freeform: Shape 428">
            <a:extLst>
              <a:ext uri="{FF2B5EF4-FFF2-40B4-BE49-F238E27FC236}">
                <a16:creationId xmlns:a16="http://schemas.microsoft.com/office/drawing/2014/main" id="{73E73981-0727-E441-8C08-5E3BF6065DB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Circle: Hollow 429">
            <a:extLst>
              <a:ext uri="{FF2B5EF4-FFF2-40B4-BE49-F238E27FC236}">
                <a16:creationId xmlns:a16="http://schemas.microsoft.com/office/drawing/2014/main" id="{D7BBA76B-663E-E745-A485-B376CCD11DB8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5" name="Picture 3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10AB67-7454-BA45-B26B-848BBB4EF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758" y="147782"/>
            <a:ext cx="7953388" cy="8330383"/>
          </a:xfrm>
          <a:prstGeom prst="rect">
            <a:avLst/>
          </a:prstGeom>
        </p:spPr>
      </p:pic>
      <p:sp>
        <p:nvSpPr>
          <p:cNvPr id="2" name="Title 1" descr="Title Block for Photographic Cover Slide #3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21" name="Subtitle 2" descr="Date">
            <a:extLst>
              <a:ext uri="{FF2B5EF4-FFF2-40B4-BE49-F238E27FC236}">
                <a16:creationId xmlns:a16="http://schemas.microsoft.com/office/drawing/2014/main" id="{41C172A1-964D-DB46-8CEE-82B388B1A0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67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 descr="Title Block for Transistion Slide with Plain Purple Background 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 descr="Subtitle Block for Transition Slide Purple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 Simple -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  <p:sp>
        <p:nvSpPr>
          <p:cNvPr id="2" name="Title 1" descr="Title Block for Transition Slide with Plain Light Grey Background 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 descr="Subtitle Block for Transition Slide Gray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 descr="Title Block for Transition Slide with Plain White Background 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 descr="Subtitle Block for Transition Slide white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A8E06-4903-074D-BC96-9CD19F5B4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text, sign, suit&#10;&#10;Description automatically generated">
            <a:extLst>
              <a:ext uri="{FF2B5EF4-FFF2-40B4-BE49-F238E27FC236}">
                <a16:creationId xmlns:a16="http://schemas.microsoft.com/office/drawing/2014/main" id="{A4AAD765-4B7C-CE47-BAE5-FD78A48FC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27" y="276203"/>
            <a:ext cx="6284947" cy="6306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E5CC3A-6D1C-C944-923C-71CCB828D9B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1">
            <a:extLst>
              <a:ext uri="{FF2B5EF4-FFF2-40B4-BE49-F238E27FC236}">
                <a16:creationId xmlns:a16="http://schemas.microsoft.com/office/drawing/2014/main" id="{43527350-0DA8-4B4C-974B-218519729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3" name="Text Placeholder 2" descr="Subtitle Block for Transition Slide with Photo #1">
            <a:extLst>
              <a:ext uri="{FF2B5EF4-FFF2-40B4-BE49-F238E27FC236}">
                <a16:creationId xmlns:a16="http://schemas.microsoft.com/office/drawing/2014/main" id="{89DF1376-BA2A-DA4E-A1B1-DCEFBA5BF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3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306" imgH="306" progId="TCLayout.ActiveDocument.1">
                  <p:embed/>
                </p:oleObj>
              </mc:Choice>
              <mc:Fallback>
                <p:oleObj name="think-cell Slide" r:id="rId3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2023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4D04F-9C36-E944-AC9F-1D33DA151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9092"/>
          <a:stretch/>
        </p:blipFill>
        <p:spPr>
          <a:xfrm>
            <a:off x="291455" y="6517079"/>
            <a:ext cx="16256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30" r:id="rId3"/>
    <p:sldLayoutId id="2147483731" r:id="rId4"/>
    <p:sldLayoutId id="2147483732" r:id="rId5"/>
    <p:sldLayoutId id="2147483705" r:id="rId6"/>
    <p:sldLayoutId id="2147483706" r:id="rId7"/>
    <p:sldLayoutId id="2147483707" r:id="rId8"/>
    <p:sldLayoutId id="2147483738" r:id="rId9"/>
    <p:sldLayoutId id="2147483739" r:id="rId10"/>
    <p:sldLayoutId id="2147483740" r:id="rId11"/>
    <p:sldLayoutId id="2147483675" r:id="rId12"/>
    <p:sldLayoutId id="2147483742" r:id="rId13"/>
    <p:sldLayoutId id="2147483679" r:id="rId14"/>
    <p:sldLayoutId id="2147483680" r:id="rId15"/>
    <p:sldLayoutId id="2147483681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11" r:id="rId22"/>
    <p:sldLayoutId id="2147483712" r:id="rId23"/>
    <p:sldLayoutId id="2147483743" r:id="rId24"/>
    <p:sldLayoutId id="2147483741" r:id="rId25"/>
    <p:sldLayoutId id="2147483727" r:id="rId26"/>
    <p:sldLayoutId id="2147483750" r:id="rId27"/>
    <p:sldLayoutId id="2147483749" r:id="rId28"/>
    <p:sldLayoutId id="2147483728" r:id="rId2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2.cotiviti.com/display/CCVRD/PCCV+Realtime+Selection+Engine+-+Environments+and+deployment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4D31-A06D-7436-A0DD-6F89C8B7A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5" y="2295728"/>
            <a:ext cx="8709338" cy="1253627"/>
          </a:xfrm>
        </p:spPr>
        <p:txBody>
          <a:bodyPr/>
          <a:lstStyle/>
          <a:p>
            <a:r>
              <a:rPr lang="en-US" dirty="0"/>
              <a:t>AI – PPM Integration (RT &amp; Batch) DRAFT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B7BC6-D5A5-D9F5-03E9-D3322C1F8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 of 2 for AI CCV Prospective payment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5A067-F87C-EDF8-EEDC-5CEDF18B0765}"/>
              </a:ext>
            </a:extLst>
          </p:cNvPr>
          <p:cNvSpPr txBox="1"/>
          <p:nvPr/>
        </p:nvSpPr>
        <p:spPr>
          <a:xfrm>
            <a:off x="2478505" y="510138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BA09F-F68D-5147-2C37-3B54D4F9FBCF}"/>
              </a:ext>
            </a:extLst>
          </p:cNvPr>
          <p:cNvSpPr txBox="1"/>
          <p:nvPr/>
        </p:nvSpPr>
        <p:spPr>
          <a:xfrm>
            <a:off x="1600200" y="570296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43801-3EBF-485C-88B6-C7C38EAB6918}"/>
              </a:ext>
            </a:extLst>
          </p:cNvPr>
          <p:cNvSpPr txBox="1"/>
          <p:nvPr/>
        </p:nvSpPr>
        <p:spPr>
          <a:xfrm>
            <a:off x="950495" y="557062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Restricted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6166B-9E6E-085F-DBF7-58FE8CFC8F3D}"/>
              </a:ext>
            </a:extLst>
          </p:cNvPr>
          <p:cNvSpPr/>
          <p:nvPr/>
        </p:nvSpPr>
        <p:spPr>
          <a:xfrm>
            <a:off x="180474" y="4860758"/>
            <a:ext cx="4403558" cy="146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5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21DD9-78DF-8F4A-BF84-129420FF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3AAD64-B892-224A-B88F-619EDAEDF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726209"/>
            <a:ext cx="11274551" cy="5220787"/>
          </a:xfrm>
        </p:spPr>
        <p:txBody>
          <a:bodyPr/>
          <a:lstStyle/>
          <a:p>
            <a:pPr lvl="1"/>
            <a:r>
              <a:rPr lang="en-US" dirty="0"/>
              <a:t>To be filled in via ML Ops / Team Jedi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EBD3B0-112A-024F-A1B9-87B4D9F0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4552" cy="373116"/>
          </a:xfrm>
        </p:spPr>
        <p:txBody>
          <a:bodyPr/>
          <a:lstStyle/>
          <a:p>
            <a:r>
              <a:rPr lang="en-US" dirty="0"/>
              <a:t>PCCV – Post Pay Batch (Non PPM) – Technologies</a:t>
            </a:r>
          </a:p>
        </p:txBody>
      </p:sp>
    </p:spTree>
    <p:extLst>
      <p:ext uri="{BB962C8B-B14F-4D97-AF65-F5344CB8AC3E}">
        <p14:creationId xmlns:p14="http://schemas.microsoft.com/office/powerpoint/2010/main" val="267667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21DD9-78DF-8F4A-BF84-129420FF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3AAD64-B892-224A-B88F-619EDAEDF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726209"/>
            <a:ext cx="11274551" cy="5220787"/>
          </a:xfrm>
        </p:spPr>
        <p:txBody>
          <a:bodyPr/>
          <a:lstStyle/>
          <a:p>
            <a:pPr lvl="1"/>
            <a:r>
              <a:rPr lang="en-US" dirty="0"/>
              <a:t>To be filled in via ML Ops / Team Jedi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EBD3B0-112A-024F-A1B9-87B4D9F0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4552" cy="373116"/>
          </a:xfrm>
        </p:spPr>
        <p:txBody>
          <a:bodyPr/>
          <a:lstStyle/>
          <a:p>
            <a:r>
              <a:rPr lang="en-US" dirty="0"/>
              <a:t>PCCV – Post Pay Batch (Non PPM) – Process Flow</a:t>
            </a:r>
          </a:p>
        </p:txBody>
      </p:sp>
    </p:spTree>
    <p:extLst>
      <p:ext uri="{BB962C8B-B14F-4D97-AF65-F5344CB8AC3E}">
        <p14:creationId xmlns:p14="http://schemas.microsoft.com/office/powerpoint/2010/main" val="362545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21DD9-78DF-8F4A-BF84-129420FF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3AAD64-B892-224A-B88F-619EDAEDF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726209"/>
            <a:ext cx="11274551" cy="5220787"/>
          </a:xfrm>
        </p:spPr>
        <p:txBody>
          <a:bodyPr/>
          <a:lstStyle/>
          <a:p>
            <a:pPr lvl="1"/>
            <a:r>
              <a:rPr lang="en-US" dirty="0"/>
              <a:t>To be filled in via ML Ops / Team Jedi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3EBD3B0-112A-024F-A1B9-87B4D9F0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4552" cy="373116"/>
          </a:xfrm>
        </p:spPr>
        <p:txBody>
          <a:bodyPr/>
          <a:lstStyle/>
          <a:p>
            <a:r>
              <a:rPr lang="en-US" dirty="0"/>
              <a:t>AI Internal Process (focused)</a:t>
            </a:r>
          </a:p>
        </p:txBody>
      </p:sp>
    </p:spTree>
    <p:extLst>
      <p:ext uri="{BB962C8B-B14F-4D97-AF65-F5344CB8AC3E}">
        <p14:creationId xmlns:p14="http://schemas.microsoft.com/office/powerpoint/2010/main" val="50520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7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 descr="page number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6" name="Text Placeholder" descr="Content Block">
            <a:extLst>
              <a:ext uri="{FF2B5EF4-FFF2-40B4-BE49-F238E27FC236}">
                <a16:creationId xmlns:a16="http://schemas.microsoft.com/office/drawing/2014/main" id="{4166A99B-5D31-B248-B1FF-A9B0DDF8E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099" y="802393"/>
            <a:ext cx="11277600" cy="5576121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                          </a:t>
            </a:r>
            <a:r>
              <a:rPr lang="en-US" b="1" dirty="0"/>
              <a:t>Data Robot</a:t>
            </a:r>
            <a:r>
              <a:rPr lang="en-US" dirty="0"/>
              <a:t>: Serving the models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                         </a:t>
            </a:r>
            <a:r>
              <a:rPr lang="en-US" b="1" dirty="0"/>
              <a:t>Scala:</a:t>
            </a:r>
            <a:r>
              <a:rPr lang="en-US" dirty="0"/>
              <a:t> transformations / drools execution / model rest calls / post model transformations</a:t>
            </a:r>
          </a:p>
          <a:p>
            <a:pPr marL="284163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                           </a:t>
            </a:r>
            <a:r>
              <a:rPr lang="en-US" b="1" dirty="0"/>
              <a:t>Docker Containers:  </a:t>
            </a:r>
            <a:r>
              <a:rPr lang="en-US" dirty="0"/>
              <a:t>Containerization of AI/ML API Application</a:t>
            </a:r>
          </a:p>
          <a:p>
            <a:pPr marL="284163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                           </a:t>
            </a:r>
            <a:r>
              <a:rPr lang="en-US" b="1" dirty="0"/>
              <a:t>OpenShift: </a:t>
            </a:r>
            <a:r>
              <a:rPr lang="en-US" dirty="0"/>
              <a:t>container orchestration, auto scaling, Load balancing, High Availability</a:t>
            </a:r>
          </a:p>
          <a:p>
            <a:pPr marL="284163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                           </a:t>
            </a:r>
            <a:r>
              <a:rPr lang="en-US" b="1" dirty="0"/>
              <a:t>Hadoop: </a:t>
            </a:r>
            <a:r>
              <a:rPr lang="en-US" dirty="0"/>
              <a:t>Long term storage for tracking, reporting, future modeling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1CBF67-D53A-9207-033C-738A3046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4" y="2122835"/>
            <a:ext cx="953774" cy="369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20948-F542-57AD-28F6-B865635E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75" y="1276059"/>
            <a:ext cx="1003079" cy="454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486E90-0B59-0759-F30B-524CEAC70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72" y="7201510"/>
            <a:ext cx="1003079" cy="393164"/>
          </a:xfrm>
          <a:prstGeom prst="rect">
            <a:avLst/>
          </a:prstGeom>
        </p:spPr>
      </p:pic>
      <p:sp>
        <p:nvSpPr>
          <p:cNvPr id="3" name="Title 1" descr="Title Block">
            <a:extLst>
              <a:ext uri="{FF2B5EF4-FFF2-40B4-BE49-F238E27FC236}">
                <a16:creationId xmlns:a16="http://schemas.microsoft.com/office/drawing/2014/main" id="{6A1689B8-2D27-FE28-794D-D5AB181F057E}"/>
              </a:ext>
            </a:extLst>
          </p:cNvPr>
          <p:cNvSpPr txBox="1">
            <a:spLocks/>
          </p:cNvSpPr>
          <p:nvPr/>
        </p:nvSpPr>
        <p:spPr>
          <a:xfrm>
            <a:off x="1705324" y="391265"/>
            <a:ext cx="8483226" cy="7651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CV RT (Real time) &amp; batch  Integration (PPM)</a:t>
            </a:r>
            <a:br>
              <a:rPr lang="en-US" dirty="0"/>
            </a:br>
            <a:r>
              <a:rPr lang="en-US" dirty="0"/>
              <a:t>technologies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53F766B-5853-9700-B7B3-9E864956E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64" y="3746634"/>
            <a:ext cx="1061476" cy="589709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B30B7C8B-16EB-6A44-7B85-2447B3A66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93" y="2834402"/>
            <a:ext cx="1058445" cy="596707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8A401B-AEEC-A873-C369-245FA48E2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72" y="4651868"/>
            <a:ext cx="1344659" cy="6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37821-D92F-84E4-C358-E636D304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BB0DFBC-B06D-F28F-3163-3054AE712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76" y="240632"/>
            <a:ext cx="7772400" cy="61559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BE28CB-A06F-10FE-8B60-DBB8ED53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979"/>
            <a:ext cx="11274552" cy="765177"/>
          </a:xfrm>
        </p:spPr>
        <p:txBody>
          <a:bodyPr/>
          <a:lstStyle/>
          <a:p>
            <a:r>
              <a:rPr lang="en-US" dirty="0"/>
              <a:t>Process Flow Diagram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AAF30BD8-4473-4BF5-8688-68250C87F8FC}"/>
              </a:ext>
            </a:extLst>
          </p:cNvPr>
          <p:cNvSpPr/>
          <p:nvPr/>
        </p:nvSpPr>
        <p:spPr>
          <a:xfrm>
            <a:off x="5272088" y="755567"/>
            <a:ext cx="414337" cy="382589"/>
          </a:xfrm>
          <a:prstGeom prst="star5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4A893CC5-44F8-6D81-C30B-D317195FBAD6}"/>
              </a:ext>
            </a:extLst>
          </p:cNvPr>
          <p:cNvSpPr/>
          <p:nvPr/>
        </p:nvSpPr>
        <p:spPr>
          <a:xfrm>
            <a:off x="342900" y="2271713"/>
            <a:ext cx="585788" cy="542925"/>
          </a:xfrm>
          <a:prstGeom prst="star5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F6713-1BD9-EB6F-C74C-5814FF18FAEF}"/>
              </a:ext>
            </a:extLst>
          </p:cNvPr>
          <p:cNvSpPr txBox="1"/>
          <p:nvPr/>
        </p:nvSpPr>
        <p:spPr>
          <a:xfrm>
            <a:off x="928688" y="227171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22037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B2FD19-60EB-C9B6-F954-B26A29556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31" y="3134532"/>
            <a:ext cx="497151" cy="2802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1758E-5B49-E6B7-1F46-2E644C7C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467278-1485-9DE9-E357-0D0C8EED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Internal Architecture (focused)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9A203D-CA06-C897-3FA7-D543553BBFD9}"/>
              </a:ext>
            </a:extLst>
          </p:cNvPr>
          <p:cNvSpPr/>
          <p:nvPr/>
        </p:nvSpPr>
        <p:spPr>
          <a:xfrm>
            <a:off x="2628032" y="1335881"/>
            <a:ext cx="9563967" cy="41862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03946-E0CE-ECD9-E306-F3BE9DCB018E}"/>
              </a:ext>
            </a:extLst>
          </p:cNvPr>
          <p:cNvSpPr/>
          <p:nvPr/>
        </p:nvSpPr>
        <p:spPr>
          <a:xfrm>
            <a:off x="-11444" y="2943225"/>
            <a:ext cx="1539939" cy="1243013"/>
          </a:xfrm>
          <a:prstGeom prst="rect">
            <a:avLst/>
          </a:prstGeom>
          <a:ln>
            <a:noFill/>
          </a:ln>
          <a:effectLst>
            <a:softEdge rad="89454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CRS callable Rule Service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BDEDF8-FE75-AECB-6695-D4368A678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41" y="2508331"/>
            <a:ext cx="448480" cy="44848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E6AD115-A6BF-83BF-B26D-CA55F48D9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72" y="1829064"/>
            <a:ext cx="1233488" cy="685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6C70DB-3DF1-02CD-B0D1-4C9CA1427F61}"/>
              </a:ext>
            </a:extLst>
          </p:cNvPr>
          <p:cNvSpPr txBox="1"/>
          <p:nvPr/>
        </p:nvSpPr>
        <p:spPr>
          <a:xfrm>
            <a:off x="6094476" y="1130300"/>
            <a:ext cx="2735199" cy="4127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l"/>
            <a:r>
              <a:rPr lang="en-US" dirty="0"/>
              <a:t>AI – PPM Rule Engine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DBD54-62F3-CAC9-BE4E-F2F5C66186AC}"/>
              </a:ext>
            </a:extLst>
          </p:cNvPr>
          <p:cNvSpPr txBox="1"/>
          <p:nvPr/>
        </p:nvSpPr>
        <p:spPr>
          <a:xfrm>
            <a:off x="3341484" y="2358155"/>
            <a:ext cx="1009248" cy="4288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Route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0D43CA2-693F-085D-6AED-CEFA5238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87" y="1829064"/>
            <a:ext cx="1233488" cy="685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AE4EFB-8B93-419A-4C0A-8BA2FB2081C1}"/>
              </a:ext>
            </a:extLst>
          </p:cNvPr>
          <p:cNvSpPr txBox="1"/>
          <p:nvPr/>
        </p:nvSpPr>
        <p:spPr>
          <a:xfrm>
            <a:off x="5085227" y="2447125"/>
            <a:ext cx="1814765" cy="4288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7DC2A3-1E05-BB73-966A-B1CB322F2C8B}"/>
              </a:ext>
            </a:extLst>
          </p:cNvPr>
          <p:cNvSpPr/>
          <p:nvPr/>
        </p:nvSpPr>
        <p:spPr>
          <a:xfrm>
            <a:off x="2884741" y="1829064"/>
            <a:ext cx="1457729" cy="968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23ACC04-5C76-F5E9-DC26-2D500AFE67C1}"/>
              </a:ext>
            </a:extLst>
          </p:cNvPr>
          <p:cNvSpPr/>
          <p:nvPr/>
        </p:nvSpPr>
        <p:spPr>
          <a:xfrm>
            <a:off x="4748866" y="1831640"/>
            <a:ext cx="2294872" cy="968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A93F8B-99FD-8BD0-786C-9CC15948FB21}"/>
              </a:ext>
            </a:extLst>
          </p:cNvPr>
          <p:cNvSpPr/>
          <p:nvPr/>
        </p:nvSpPr>
        <p:spPr>
          <a:xfrm>
            <a:off x="8285881" y="1824376"/>
            <a:ext cx="2294872" cy="96830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78FB2B-C196-729A-5DF0-F3620F2987F3}"/>
              </a:ext>
            </a:extLst>
          </p:cNvPr>
          <p:cNvSpPr/>
          <p:nvPr/>
        </p:nvSpPr>
        <p:spPr>
          <a:xfrm>
            <a:off x="3937791" y="3216263"/>
            <a:ext cx="6868319" cy="1205134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C30DAAB-679A-5B01-B882-A95D7FE52DA8}"/>
              </a:ext>
            </a:extLst>
          </p:cNvPr>
          <p:cNvSpPr/>
          <p:nvPr/>
        </p:nvSpPr>
        <p:spPr>
          <a:xfrm>
            <a:off x="4090191" y="3368663"/>
            <a:ext cx="6868319" cy="120513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AI – PPM-FL / MM Application</a:t>
            </a:r>
          </a:p>
        </p:txBody>
      </p: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9E255E35-ED40-4B2A-D19C-FC16E8DCE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654" y="1824376"/>
            <a:ext cx="1233488" cy="6852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28A314-CE46-8AE9-4045-8AE1F95791E7}"/>
              </a:ext>
            </a:extLst>
          </p:cNvPr>
          <p:cNvSpPr txBox="1"/>
          <p:nvPr/>
        </p:nvSpPr>
        <p:spPr>
          <a:xfrm>
            <a:off x="8650407" y="2330888"/>
            <a:ext cx="1814765" cy="4288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Auto Scaler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0117485-0785-D6AC-2345-50C935041918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9145327" y="3080672"/>
            <a:ext cx="575981" cy="12700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picture containing clipart&#10;&#10;Description automatically generated">
            <a:extLst>
              <a:ext uri="{FF2B5EF4-FFF2-40B4-BE49-F238E27FC236}">
                <a16:creationId xmlns:a16="http://schemas.microsoft.com/office/drawing/2014/main" id="{2AC3E2A2-F913-5169-13EF-6EA1CB0C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21" y="3260561"/>
            <a:ext cx="561294" cy="316434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4EF18C6-722D-DD4E-C78F-6D8903B96A13}"/>
              </a:ext>
            </a:extLst>
          </p:cNvPr>
          <p:cNvSpPr/>
          <p:nvPr/>
        </p:nvSpPr>
        <p:spPr>
          <a:xfrm>
            <a:off x="6414292" y="4777978"/>
            <a:ext cx="1558134" cy="5399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6">
            <a:extLst>
              <a:ext uri="{FF2B5EF4-FFF2-40B4-BE49-F238E27FC236}">
                <a16:creationId xmlns:a16="http://schemas.microsoft.com/office/drawing/2014/main" id="{0E9C3CB0-9000-AEC0-3C0F-9DD9AD6AF4A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342470" y="2313217"/>
            <a:ext cx="406396" cy="257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6">
            <a:extLst>
              <a:ext uri="{FF2B5EF4-FFF2-40B4-BE49-F238E27FC236}">
                <a16:creationId xmlns:a16="http://schemas.microsoft.com/office/drawing/2014/main" id="{4A7B4DE7-C672-54AC-3CCD-2AAD9AF906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5224" y="3077088"/>
            <a:ext cx="445015" cy="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70063EB-32BA-C54B-C8EB-B5A08A198B25}"/>
              </a:ext>
            </a:extLst>
          </p:cNvPr>
          <p:cNvSpPr/>
          <p:nvPr/>
        </p:nvSpPr>
        <p:spPr>
          <a:xfrm>
            <a:off x="5040429" y="3657801"/>
            <a:ext cx="4624851" cy="671405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B98A80E-B2F6-066C-1D37-3573F1FE6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335" y="3576995"/>
            <a:ext cx="589850" cy="2283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8787AA7-DC8D-EB6C-B6B1-1F0A34327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362" y="4862935"/>
            <a:ext cx="704988" cy="319726"/>
          </a:xfrm>
          <a:prstGeom prst="rect">
            <a:avLst/>
          </a:prstGeom>
        </p:spPr>
      </p:pic>
      <p:sp>
        <p:nvSpPr>
          <p:cNvPr id="51" name="Curved Up Arrow 50">
            <a:extLst>
              <a:ext uri="{FF2B5EF4-FFF2-40B4-BE49-F238E27FC236}">
                <a16:creationId xmlns:a16="http://schemas.microsoft.com/office/drawing/2014/main" id="{786E2685-DC33-09D7-0205-42C4482B4480}"/>
              </a:ext>
            </a:extLst>
          </p:cNvPr>
          <p:cNvSpPr/>
          <p:nvPr/>
        </p:nvSpPr>
        <p:spPr>
          <a:xfrm>
            <a:off x="6529388" y="4329206"/>
            <a:ext cx="514350" cy="448772"/>
          </a:xfrm>
          <a:prstGeom prst="curved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Up Arrow 51">
            <a:extLst>
              <a:ext uri="{FF2B5EF4-FFF2-40B4-BE49-F238E27FC236}">
                <a16:creationId xmlns:a16="http://schemas.microsoft.com/office/drawing/2014/main" id="{1AEDE2CA-AA87-F0D7-843D-34BA01961E93}"/>
              </a:ext>
            </a:extLst>
          </p:cNvPr>
          <p:cNvSpPr/>
          <p:nvPr/>
        </p:nvSpPr>
        <p:spPr>
          <a:xfrm>
            <a:off x="7043738" y="4326084"/>
            <a:ext cx="514350" cy="448772"/>
          </a:xfrm>
          <a:prstGeom prst="curved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Up Arrow 52">
            <a:extLst>
              <a:ext uri="{FF2B5EF4-FFF2-40B4-BE49-F238E27FC236}">
                <a16:creationId xmlns:a16="http://schemas.microsoft.com/office/drawing/2014/main" id="{75E3383C-0E4B-7520-04D6-76D67396E4FF}"/>
              </a:ext>
            </a:extLst>
          </p:cNvPr>
          <p:cNvSpPr/>
          <p:nvPr/>
        </p:nvSpPr>
        <p:spPr>
          <a:xfrm>
            <a:off x="7573172" y="4349410"/>
            <a:ext cx="514350" cy="448772"/>
          </a:xfrm>
          <a:prstGeom prst="curved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896AC9-8CAE-CB2B-54E3-7A37A5818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68" y="4865769"/>
            <a:ext cx="319727" cy="319727"/>
          </a:xfrm>
          <a:prstGeom prst="rect">
            <a:avLst/>
          </a:prstGeom>
        </p:spPr>
      </p:pic>
      <p:cxnSp>
        <p:nvCxnSpPr>
          <p:cNvPr id="55" name="Straight Arrow Connector 36">
            <a:extLst>
              <a:ext uri="{FF2B5EF4-FFF2-40B4-BE49-F238E27FC236}">
                <a16:creationId xmlns:a16="http://schemas.microsoft.com/office/drawing/2014/main" id="{D2ECF46D-162D-6290-BB91-DFAF32A6D11C}"/>
              </a:ext>
            </a:extLst>
          </p:cNvPr>
          <p:cNvCxnSpPr>
            <a:cxnSpLocks/>
            <a:endCxn id="17" idx="2"/>
          </p:cNvCxnSpPr>
          <p:nvPr/>
        </p:nvCxnSpPr>
        <p:spPr>
          <a:xfrm rot="10800000">
            <a:off x="3613607" y="2797371"/>
            <a:ext cx="1387541" cy="1196135"/>
          </a:xfrm>
          <a:prstGeom prst="curved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260FADC5-C244-D0E1-8DD1-420D8F477891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 flipV="1">
            <a:off x="1528495" y="2313217"/>
            <a:ext cx="1356246" cy="1251515"/>
          </a:xfrm>
          <a:prstGeom prst="curvedConnector3">
            <a:avLst>
              <a:gd name="adj1" fmla="val 50000"/>
            </a:avLst>
          </a:prstGeom>
          <a:ln w="508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38F7C42-7D16-ED9A-8778-F8B4120585EA}"/>
              </a:ext>
            </a:extLst>
          </p:cNvPr>
          <p:cNvSpPr txBox="1"/>
          <p:nvPr/>
        </p:nvSpPr>
        <p:spPr>
          <a:xfrm>
            <a:off x="1008486" y="1886825"/>
            <a:ext cx="1736928" cy="49722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100" dirty="0"/>
              <a:t>Request / response </a:t>
            </a:r>
            <a:br>
              <a:rPr lang="en-US" sz="1100" dirty="0"/>
            </a:br>
            <a:r>
              <a:rPr lang="en-US" sz="1100" dirty="0"/>
              <a:t>shown on slides 8/9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F649EFB-525C-A9BA-E24E-C5C4E1191D40}"/>
              </a:ext>
            </a:extLst>
          </p:cNvPr>
          <p:cNvSpPr/>
          <p:nvPr/>
        </p:nvSpPr>
        <p:spPr>
          <a:xfrm>
            <a:off x="8655518" y="4710535"/>
            <a:ext cx="1558134" cy="61859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F05B7BB1-0F06-96FC-08EE-689DABEB2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35" y="4550470"/>
            <a:ext cx="837493" cy="46527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B62F2E1-FEF1-F2A0-2068-A53DE96E57E2}"/>
              </a:ext>
            </a:extLst>
          </p:cNvPr>
          <p:cNvSpPr txBox="1"/>
          <p:nvPr/>
        </p:nvSpPr>
        <p:spPr>
          <a:xfrm>
            <a:off x="9018404" y="4934280"/>
            <a:ext cx="1232159" cy="2739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PVC 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D06DA20-2124-8A21-0781-16C85A4FFB15}"/>
              </a:ext>
            </a:extLst>
          </p:cNvPr>
          <p:cNvSpPr/>
          <p:nvPr/>
        </p:nvSpPr>
        <p:spPr>
          <a:xfrm>
            <a:off x="10348665" y="4706418"/>
            <a:ext cx="1558134" cy="618596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A7F9B0-6005-B1B4-BAC8-38B2B602F0D0}"/>
              </a:ext>
            </a:extLst>
          </p:cNvPr>
          <p:cNvSpPr txBox="1"/>
          <p:nvPr/>
        </p:nvSpPr>
        <p:spPr>
          <a:xfrm>
            <a:off x="10972800" y="505777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4CC244-E631-BE58-5A21-03F820709846}"/>
              </a:ext>
            </a:extLst>
          </p:cNvPr>
          <p:cNvSpPr txBox="1"/>
          <p:nvPr/>
        </p:nvSpPr>
        <p:spPr>
          <a:xfrm>
            <a:off x="11072813" y="481488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058857-23B0-BE51-B032-2DA0CE80C086}"/>
              </a:ext>
            </a:extLst>
          </p:cNvPr>
          <p:cNvSpPr txBox="1"/>
          <p:nvPr/>
        </p:nvSpPr>
        <p:spPr>
          <a:xfrm>
            <a:off x="10801350" y="495776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HDFS</a:t>
            </a:r>
          </a:p>
        </p:txBody>
      </p:sp>
      <p:cxnSp>
        <p:nvCxnSpPr>
          <p:cNvPr id="78" name="Straight Arrow Connector 36">
            <a:extLst>
              <a:ext uri="{FF2B5EF4-FFF2-40B4-BE49-F238E27FC236}">
                <a16:creationId xmlns:a16="http://schemas.microsoft.com/office/drawing/2014/main" id="{7B42CD21-F035-6E92-AEE9-DEACB2E9201F}"/>
              </a:ext>
            </a:extLst>
          </p:cNvPr>
          <p:cNvCxnSpPr>
            <a:cxnSpLocks/>
          </p:cNvCxnSpPr>
          <p:nvPr/>
        </p:nvCxnSpPr>
        <p:spPr>
          <a:xfrm flipV="1">
            <a:off x="9652528" y="5059617"/>
            <a:ext cx="924010" cy="1166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9580BB5-54AE-5DB3-311A-911D919F3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223" y="4560547"/>
            <a:ext cx="474795" cy="222560"/>
          </a:xfrm>
          <a:prstGeom prst="rect">
            <a:avLst/>
          </a:prstGeom>
        </p:spPr>
      </p:pic>
      <p:cxnSp>
        <p:nvCxnSpPr>
          <p:cNvPr id="85" name="Straight Arrow Connector 36">
            <a:extLst>
              <a:ext uri="{FF2B5EF4-FFF2-40B4-BE49-F238E27FC236}">
                <a16:creationId xmlns:a16="http://schemas.microsoft.com/office/drawing/2014/main" id="{7C3EF326-9356-A6F7-7417-33D8979C93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12769" y="4548035"/>
            <a:ext cx="445015" cy="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9B2F84-8071-8938-6F26-AB934699A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67" y="3825978"/>
            <a:ext cx="342220" cy="3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4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9F87E-D7F3-51B7-3D72-ED0BF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86F6C-6BED-EDEE-6803-91EF0D6F8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Have a total turn around time of 1.25 seconds or lower (including model)</a:t>
            </a:r>
          </a:p>
          <a:p>
            <a:pPr lvl="1"/>
            <a:r>
              <a:rPr lang="en-US" dirty="0"/>
              <a:t>Per claim</a:t>
            </a:r>
          </a:p>
          <a:p>
            <a:r>
              <a:rPr lang="en-US" dirty="0"/>
              <a:t>Accept &gt;1 records in 1 payload. Each record (not the batch) should adhere to the above time</a:t>
            </a:r>
          </a:p>
          <a:p>
            <a:r>
              <a:rPr lang="en-US" dirty="0"/>
              <a:t>Transform the incoming data set (slide 7) into multiple feature sets for applicable model(s)</a:t>
            </a:r>
          </a:p>
          <a:p>
            <a:r>
              <a:rPr lang="en-US" dirty="0"/>
              <a:t>Score multiple models against a single claim (many to 1)</a:t>
            </a:r>
          </a:p>
          <a:p>
            <a:r>
              <a:rPr lang="en-US" dirty="0"/>
              <a:t>Combine multiple scores into a single ‘pay or pend’ response based upon drools set configuration</a:t>
            </a:r>
          </a:p>
          <a:p>
            <a:pPr lvl="2"/>
            <a:r>
              <a:rPr lang="en-US" dirty="0"/>
              <a:t>Ex. </a:t>
            </a:r>
          </a:p>
          <a:p>
            <a:pPr lvl="3"/>
            <a:r>
              <a:rPr lang="en-US" dirty="0"/>
              <a:t>Model 1 score &gt; .83 (priority 1) PEND</a:t>
            </a:r>
          </a:p>
          <a:p>
            <a:pPr lvl="3"/>
            <a:r>
              <a:rPr lang="en-US" dirty="0"/>
              <a:t>Model 1 Score &lt; .31 and Model 2 score &gt;.91 = PAY</a:t>
            </a:r>
          </a:p>
          <a:p>
            <a:r>
              <a:rPr lang="en-US" dirty="0"/>
              <a:t>Format outputted decision into return format (slide 8)</a:t>
            </a:r>
          </a:p>
          <a:p>
            <a:r>
              <a:rPr lang="en-US" dirty="0"/>
              <a:t>Package jar into a docker container that exposes port for scoring</a:t>
            </a:r>
          </a:p>
          <a:p>
            <a:r>
              <a:rPr lang="en-US" dirty="0"/>
              <a:t>Be config driven (for determination rules &amp; model 2 claim mappings)</a:t>
            </a:r>
          </a:p>
          <a:p>
            <a:pPr marL="804863" lvl="3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0DA28-0D30-1EA0-AA7A-7FB47D3B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(Scala – AI Feature Engineering) </a:t>
            </a:r>
          </a:p>
        </p:txBody>
      </p:sp>
    </p:spTree>
    <p:extLst>
      <p:ext uri="{BB962C8B-B14F-4D97-AF65-F5344CB8AC3E}">
        <p14:creationId xmlns:p14="http://schemas.microsoft.com/office/powerpoint/2010/main" val="394344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9F87E-D7F3-51B7-3D72-ED0BF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86F6C-6BED-EDEE-6803-91EF0D6F8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0300"/>
            <a:ext cx="11277600" cy="4894265"/>
          </a:xfrm>
        </p:spPr>
        <p:txBody>
          <a:bodyPr>
            <a:normAutofit/>
          </a:bodyPr>
          <a:lstStyle/>
          <a:p>
            <a:r>
              <a:rPr lang="en-US" dirty="0"/>
              <a:t>Follow typical ownership of processes defined on RACI Diagram</a:t>
            </a:r>
          </a:p>
          <a:p>
            <a:r>
              <a:rPr lang="en-US" dirty="0"/>
              <a:t>https://confluence2.cotiviti.com/display/MLSA/AI+-+</a:t>
            </a:r>
            <a:r>
              <a:rPr lang="en-US" dirty="0" err="1"/>
              <a:t>Responsibility+Assignment+Matrix</a:t>
            </a:r>
            <a:endParaRPr lang="en-US" dirty="0"/>
          </a:p>
          <a:p>
            <a:pPr marL="804863" lvl="3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0DA28-0D30-1EA0-AA7A-7FB47D3B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(All Other Teams)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5E4B50D-DB66-8F19-ECBD-F26F72D0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22" y="1970210"/>
            <a:ext cx="9801307" cy="43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3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9F87E-D7F3-51B7-3D72-ED0BF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86F6C-6BED-EDEE-6803-91EF0D6F8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Schema link: </a:t>
            </a:r>
            <a:r>
              <a:rPr lang="en-US" dirty="0">
                <a:hlinkClick r:id="rId2"/>
              </a:rPr>
              <a:t>https://confluence2.cotiviti.com/display/CCVRD/PCCV+Realtime+Selection+Engine+-+Environments+and+deployment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Ex. Request:</a:t>
            </a:r>
          </a:p>
          <a:p>
            <a:pPr marL="0" indent="0">
              <a:buNone/>
            </a:pPr>
            <a:r>
              <a:rPr lang="en-US" dirty="0"/>
              <a:t>https://confluence2.cotiviti.com/pages/</a:t>
            </a:r>
            <a:r>
              <a:rPr lang="en-US" dirty="0" err="1"/>
              <a:t>viewpage.action?pageId</a:t>
            </a:r>
            <a:r>
              <a:rPr lang="en-US" dirty="0"/>
              <a:t>=293159372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0DA28-0D30-1EA0-AA7A-7FB47D3B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dataset Format &amp; Example</a:t>
            </a:r>
          </a:p>
        </p:txBody>
      </p:sp>
    </p:spTree>
    <p:extLst>
      <p:ext uri="{BB962C8B-B14F-4D97-AF65-F5344CB8AC3E}">
        <p14:creationId xmlns:p14="http://schemas.microsoft.com/office/powerpoint/2010/main" val="309724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9F87E-D7F3-51B7-3D72-ED0BF8C6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86F6C-6BED-EDEE-6803-91EF0D6F8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Response &amp; format</a:t>
            </a:r>
          </a:p>
          <a:p>
            <a:pPr lvl="1"/>
            <a:r>
              <a:rPr lang="en-US" dirty="0"/>
              <a:t>https://confluence2.cotiviti.com/display/CCVRD/</a:t>
            </a:r>
            <a:r>
              <a:rPr lang="en-US" dirty="0" err="1"/>
              <a:t>PCCV+Selection+Engine</a:t>
            </a:r>
            <a:r>
              <a:rPr lang="en-US" dirty="0"/>
              <a:t>+-+</a:t>
            </a:r>
            <a:r>
              <a:rPr lang="en-US" dirty="0" err="1"/>
              <a:t>Request+and+Response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Notable Codes in Outgoing Schema</a:t>
            </a:r>
          </a:p>
          <a:p>
            <a:pPr lvl="1"/>
            <a:r>
              <a:rPr lang="en-US" b="1" dirty="0">
                <a:effectLst/>
              </a:rPr>
              <a:t>Reason Codes:</a:t>
            </a:r>
            <a:endParaRPr lang="en-US" dirty="0">
              <a:effectLst/>
            </a:endParaRPr>
          </a:p>
          <a:p>
            <a:pPr lvl="1"/>
            <a:r>
              <a:rPr lang="en-US" u="sng" dirty="0">
                <a:effectLst/>
              </a:rPr>
              <a:t>AUPND</a:t>
            </a:r>
            <a:r>
              <a:rPr lang="en-US" dirty="0">
                <a:effectLst/>
              </a:rPr>
              <a:t> - Selected for Audit (Audit Pending)</a:t>
            </a:r>
          </a:p>
          <a:p>
            <a:pPr lvl="1"/>
            <a:r>
              <a:rPr lang="en-US" dirty="0">
                <a:effectLst/>
              </a:rPr>
              <a:t>DENY - Denied </a:t>
            </a:r>
          </a:p>
          <a:p>
            <a:pPr lvl="1"/>
            <a:r>
              <a:rPr lang="en-US" u="sng" dirty="0">
                <a:effectLst/>
              </a:rPr>
              <a:t>PAY</a:t>
            </a:r>
            <a:r>
              <a:rPr lang="en-US" dirty="0">
                <a:effectLst/>
              </a:rPr>
              <a:t> - Not Selected</a:t>
            </a:r>
          </a:p>
          <a:p>
            <a:pPr lvl="1"/>
            <a:r>
              <a:rPr lang="en-US" b="1" dirty="0">
                <a:effectLst/>
              </a:rPr>
              <a:t>Review: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INTERNAL - Internal Review/Audit</a:t>
            </a:r>
          </a:p>
          <a:p>
            <a:pPr lvl="1"/>
            <a:r>
              <a:rPr lang="en-US" dirty="0">
                <a:effectLst/>
              </a:rPr>
              <a:t>NONE - No Review</a:t>
            </a:r>
          </a:p>
          <a:p>
            <a:pPr lvl="1"/>
            <a:r>
              <a:rPr lang="en-US" b="1" dirty="0" err="1">
                <a:effectLst/>
              </a:rPr>
              <a:t>mr</a:t>
            </a:r>
            <a:r>
              <a:rPr lang="en-US" b="1" dirty="0">
                <a:effectLst/>
              </a:rPr>
              <a:t>: </a:t>
            </a:r>
            <a:r>
              <a:rPr lang="en-US" dirty="0">
                <a:effectLst/>
              </a:rPr>
              <a:t>Is Medical Record required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20DA28-0D30-1EA0-AA7A-7FB47D3B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dataset Format &amp; Example</a:t>
            </a:r>
          </a:p>
        </p:txBody>
      </p:sp>
    </p:spTree>
    <p:extLst>
      <p:ext uri="{BB962C8B-B14F-4D97-AF65-F5344CB8AC3E}">
        <p14:creationId xmlns:p14="http://schemas.microsoft.com/office/powerpoint/2010/main" val="197975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F4D31-A06D-7436-A0DD-6F89C8B7A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5" y="2295728"/>
            <a:ext cx="8709338" cy="1253627"/>
          </a:xfrm>
        </p:spPr>
        <p:txBody>
          <a:bodyPr/>
          <a:lstStyle/>
          <a:p>
            <a:r>
              <a:rPr lang="en-US" dirty="0"/>
              <a:t>AI – DCS Integration (RT &amp; Batch)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B7BC6-D5A5-D9F5-03E9-D3322C1F8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 of 2 for AI CCV Prospective payment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5A067-F87C-EDF8-EEDC-5CEDF18B0765}"/>
              </a:ext>
            </a:extLst>
          </p:cNvPr>
          <p:cNvSpPr txBox="1"/>
          <p:nvPr/>
        </p:nvSpPr>
        <p:spPr>
          <a:xfrm>
            <a:off x="2478505" y="510138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BA09F-F68D-5147-2C37-3B54D4F9FBCF}"/>
              </a:ext>
            </a:extLst>
          </p:cNvPr>
          <p:cNvSpPr txBox="1"/>
          <p:nvPr/>
        </p:nvSpPr>
        <p:spPr>
          <a:xfrm>
            <a:off x="1600200" y="570296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43801-3EBF-485C-88B6-C7C38EAB6918}"/>
              </a:ext>
            </a:extLst>
          </p:cNvPr>
          <p:cNvSpPr txBox="1"/>
          <p:nvPr/>
        </p:nvSpPr>
        <p:spPr>
          <a:xfrm>
            <a:off x="950495" y="557062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/>
              <a:t>Restricted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76166B-9E6E-085F-DBF7-58FE8CFC8F3D}"/>
              </a:ext>
            </a:extLst>
          </p:cNvPr>
          <p:cNvSpPr/>
          <p:nvPr/>
        </p:nvSpPr>
        <p:spPr>
          <a:xfrm>
            <a:off x="180474" y="4860758"/>
            <a:ext cx="4403558" cy="146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91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BFWjtxCEXwHOcxg5Wj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heme/theme1.xml><?xml version="1.0" encoding="utf-8"?>
<a:theme xmlns:a="http://schemas.openxmlformats.org/drawingml/2006/main" name="PPT Template - Cotiviti Corporate">
  <a:themeElements>
    <a:clrScheme name="Custom 1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209FED"/>
      </a:accent4>
      <a:accent5>
        <a:srgbClr val="F98E2B"/>
      </a:accent5>
      <a:accent6>
        <a:srgbClr val="00BCB5"/>
      </a:accent6>
      <a:hlink>
        <a:srgbClr val="9579D3"/>
      </a:hlink>
      <a:folHlink>
        <a:srgbClr val="9578D3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- Cotiviti Corporate" id="{25A6B0B1-0547-DB46-9D4F-6C829E1B244B}" vid="{3E1C8464-671B-DE4E-ADD8-3F89C38E6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314092FC43E47B482C30E8ABB972C" ma:contentTypeVersion="12" ma:contentTypeDescription="Create a new document." ma:contentTypeScope="" ma:versionID="b546072723b0dd3827aaca0b92b1eb73">
  <xsd:schema xmlns:xsd="http://www.w3.org/2001/XMLSchema" xmlns:xs="http://www.w3.org/2001/XMLSchema" xmlns:p="http://schemas.microsoft.com/office/2006/metadata/properties" xmlns:ns2="8bbd6924-e62c-4dd2-a872-7150e4a8d343" xmlns:ns3="b08ce299-4fa7-4e4b-b5be-c13a3fe4ceff" targetNamespace="http://schemas.microsoft.com/office/2006/metadata/properties" ma:root="true" ma:fieldsID="0564935417f60044b1a47ff9279e7708" ns2:_="" ns3:_="">
    <xsd:import namespace="8bbd6924-e62c-4dd2-a872-7150e4a8d343"/>
    <xsd:import namespace="b08ce299-4fa7-4e4b-b5be-c13a3fe4ce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bd6924-e62c-4dd2-a872-7150e4a8d3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ce299-4fa7-4e4b-b5be-c13a3fe4cef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84ea640-5c58-4c0a-b025-cd362d0c1603}" ma:internalName="TaxCatchAll" ma:showField="CatchAllData" ma:web="b08ce299-4fa7-4e4b-b5be-c13a3fe4ce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bd6924-e62c-4dd2-a872-7150e4a8d343">
      <Terms xmlns="http://schemas.microsoft.com/office/infopath/2007/PartnerControls"/>
    </lcf76f155ced4ddcb4097134ff3c332f>
    <TaxCatchAll xmlns="b08ce299-4fa7-4e4b-b5be-c13a3fe4ceff" xsi:nil="true"/>
  </documentManagement>
</p:properties>
</file>

<file path=customXml/itemProps1.xml><?xml version="1.0" encoding="utf-8"?>
<ds:datastoreItem xmlns:ds="http://schemas.openxmlformats.org/officeDocument/2006/customXml" ds:itemID="{269362AA-567C-472B-ADE0-2D544791A8FB}">
  <ds:schemaRefs>
    <ds:schemaRef ds:uri="8bbd6924-e62c-4dd2-a872-7150e4a8d343"/>
    <ds:schemaRef ds:uri="b08ce299-4fa7-4e4b-b5be-c13a3fe4ce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721971-EA64-4852-BDAA-629B9AE14D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BE0162-B3B5-4B02-9B39-8239381A7630}">
  <ds:schemaRefs>
    <ds:schemaRef ds:uri="http://schemas.microsoft.com/office/2006/documentManagement/types"/>
    <ds:schemaRef ds:uri="8bbd6924-e62c-4dd2-a872-7150e4a8d343"/>
    <ds:schemaRef ds:uri="http://www.w3.org/XML/1998/namespace"/>
    <ds:schemaRef ds:uri="b08ce299-4fa7-4e4b-b5be-c13a3fe4ceff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- Cotiviti Corporate</Template>
  <TotalTime>2794</TotalTime>
  <Words>551</Words>
  <Application>Microsoft Office PowerPoint</Application>
  <PresentationFormat>Widescreen</PresentationFormat>
  <Paragraphs>79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PPT Template - Cotiviti Corporate</vt:lpstr>
      <vt:lpstr>AI – PPM Integration (RT &amp; Batch) DRAFT</vt:lpstr>
      <vt:lpstr>PowerPoint Presentation</vt:lpstr>
      <vt:lpstr>Process Flow Diagram</vt:lpstr>
      <vt:lpstr>AI Internal Architecture (focused)</vt:lpstr>
      <vt:lpstr>Requirements (Scala – AI Feature Engineering) </vt:lpstr>
      <vt:lpstr>Ownership (All Other Teams) </vt:lpstr>
      <vt:lpstr>Incoming dataset Format &amp; Example</vt:lpstr>
      <vt:lpstr>Outgoing dataset Format &amp; Example</vt:lpstr>
      <vt:lpstr>AI – DCS Integration (RT &amp; Batch)</vt:lpstr>
      <vt:lpstr>PCCV – Post Pay Batch (Non PPM) – Technologies</vt:lpstr>
      <vt:lpstr>PCCV – Post Pay Batch (Non PPM) – Process Flow</vt:lpstr>
      <vt:lpstr>AI Internal Process (focused)</vt:lpstr>
      <vt:lpstr>PowerPoint Presentation</vt:lpstr>
    </vt:vector>
  </TitlesOfParts>
  <Manager/>
  <Company>Cotiviti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COB Subrogation and TPL Data Scoring Pipeline Architecture</dc:title>
  <dc:subject/>
  <dc:creator>Mistry, Rutvi</dc:creator>
  <cp:keywords/>
  <dc:description/>
  <cp:lastModifiedBy>Grant, Matthew</cp:lastModifiedBy>
  <cp:revision>9</cp:revision>
  <cp:lastPrinted>2021-12-14T17:29:48Z</cp:lastPrinted>
  <dcterms:created xsi:type="dcterms:W3CDTF">2023-02-06T21:01:51Z</dcterms:created>
  <dcterms:modified xsi:type="dcterms:W3CDTF">2023-03-17T18:38:56Z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0x0101006D0314092FC43E47B482C30E8ABB972C</vt:lpwstr>
  </property>
  <property fmtid="{D5CDD505-2E9C-101B-9397-08002B2CF9AE}" pid="3" name="MediaServiceImageTags">
    <vt:lpwstr/>
  </property>
</Properties>
</file>